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9" r:id="rId7"/>
    <p:sldId id="270" r:id="rId8"/>
    <p:sldId id="271" r:id="rId9"/>
    <p:sldId id="258" r:id="rId10"/>
    <p:sldId id="260" r:id="rId11"/>
    <p:sldId id="266" r:id="rId1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4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6161162612922"/>
          <c:y val="1.9011540562103692E-3"/>
          <c:w val="0.52504498686165901"/>
          <c:h val="0.8966002919518043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國,數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1-7865-4A28-B04C-92F6C60B3825}"/>
              </c:ext>
            </c:extLst>
          </c:dPt>
          <c:dPt>
            <c:idx val="1"/>
            <c:bubble3D val="0"/>
            <c:explosion val="2"/>
            <c:spPr>
              <a:solidFill>
                <a:srgbClr val="FFFF0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3-7865-4A28-B04C-92F6C60B3825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2-7865-4A28-B04C-92F6C60B3825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0-7865-4A28-B04C-92F6C60B3825}"/>
              </c:ext>
            </c:extLst>
          </c:dPt>
          <c:cat>
            <c:strRef>
              <c:f>Sheet1!$A$2:$A$5</c:f>
              <c:strCache>
                <c:ptCount val="4"/>
                <c:pt idx="0">
                  <c:v>跨領域課程探討</c:v>
                </c:pt>
                <c:pt idx="1">
                  <c:v>探究實作課程探討</c:v>
                </c:pt>
                <c:pt idx="2">
                  <c:v>科技輔助自主學習課程探討</c:v>
                </c:pt>
                <c:pt idx="3">
                  <c:v>PBL學習課程探討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7-4C04-9CD3-456A3ACDE1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社,自,資訊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100000"/>
                      <a:satMod val="137000"/>
                    </a:schemeClr>
                  </a:gs>
                  <a:gs pos="71000">
                    <a:schemeClr val="accent1">
                      <a:shade val="98000"/>
                      <a:satMod val="137000"/>
                    </a:schemeClr>
                  </a:gs>
                  <a:gs pos="100000">
                    <a:schemeClr val="accent1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9-7D40-412E-BDBE-63B1A8585C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100000"/>
                      <a:satMod val="137000"/>
                    </a:schemeClr>
                  </a:gs>
                  <a:gs pos="71000">
                    <a:schemeClr val="accent2">
                      <a:shade val="98000"/>
                      <a:satMod val="137000"/>
                    </a:schemeClr>
                  </a:gs>
                  <a:gs pos="100000">
                    <a:schemeClr val="accent2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B-7D40-412E-BDBE-63B1A8585C7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100000"/>
                      <a:satMod val="137000"/>
                    </a:schemeClr>
                  </a:gs>
                  <a:gs pos="71000">
                    <a:schemeClr val="accent3">
                      <a:shade val="98000"/>
                      <a:satMod val="137000"/>
                    </a:schemeClr>
                  </a:gs>
                  <a:gs pos="100000">
                    <a:schemeClr val="accent3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D-7D40-412E-BDBE-63B1A8585C7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100000"/>
                      <a:satMod val="137000"/>
                    </a:schemeClr>
                  </a:gs>
                  <a:gs pos="71000">
                    <a:schemeClr val="accent4">
                      <a:shade val="98000"/>
                      <a:satMod val="137000"/>
                    </a:schemeClr>
                  </a:gs>
                  <a:gs pos="100000">
                    <a:schemeClr val="accent4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0F-7D40-412E-BDBE-63B1A8585C79}"/>
              </c:ext>
            </c:extLst>
          </c:dPt>
          <c:cat>
            <c:strRef>
              <c:f>Sheet1!$A$2:$A$5</c:f>
              <c:strCache>
                <c:ptCount val="4"/>
                <c:pt idx="0">
                  <c:v>跨領域課程探討</c:v>
                </c:pt>
                <c:pt idx="1">
                  <c:v>探究實作課程探討</c:v>
                </c:pt>
                <c:pt idx="2">
                  <c:v>科技輔助自主學習課程探討</c:v>
                </c:pt>
                <c:pt idx="3">
                  <c:v>PBL學習課程探討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1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47-4C04-9CD3-456A3ACDE1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藝文領域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100000"/>
                      <a:satMod val="137000"/>
                    </a:schemeClr>
                  </a:gs>
                  <a:gs pos="71000">
                    <a:schemeClr val="accent1">
                      <a:shade val="98000"/>
                      <a:satMod val="137000"/>
                    </a:schemeClr>
                  </a:gs>
                  <a:gs pos="100000">
                    <a:schemeClr val="accent1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11-7D40-412E-BDBE-63B1A8585C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100000"/>
                      <a:satMod val="137000"/>
                    </a:schemeClr>
                  </a:gs>
                  <a:gs pos="71000">
                    <a:schemeClr val="accent2">
                      <a:shade val="98000"/>
                      <a:satMod val="137000"/>
                    </a:schemeClr>
                  </a:gs>
                  <a:gs pos="100000">
                    <a:schemeClr val="accent2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13-7D40-412E-BDBE-63B1A8585C7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100000"/>
                      <a:satMod val="137000"/>
                    </a:schemeClr>
                  </a:gs>
                  <a:gs pos="71000">
                    <a:schemeClr val="accent3">
                      <a:shade val="98000"/>
                      <a:satMod val="137000"/>
                    </a:schemeClr>
                  </a:gs>
                  <a:gs pos="100000">
                    <a:schemeClr val="accent3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15-7D40-412E-BDBE-63B1A8585C7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100000"/>
                      <a:satMod val="137000"/>
                    </a:schemeClr>
                  </a:gs>
                  <a:gs pos="71000">
                    <a:schemeClr val="accent4">
                      <a:shade val="98000"/>
                      <a:satMod val="137000"/>
                    </a:schemeClr>
                  </a:gs>
                  <a:gs pos="100000">
                    <a:schemeClr val="accent4">
                      <a:shade val="75000"/>
                      <a:satMod val="137000"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800000"/>
                </a:lightRig>
              </a:scene3d>
              <a:sp3d prstMaterial="matte">
                <a:bevelT h="20000"/>
              </a:sp3d>
            </c:spPr>
            <c:extLst>
              <c:ext xmlns:c16="http://schemas.microsoft.com/office/drawing/2014/chart" uri="{C3380CC4-5D6E-409C-BE32-E72D297353CC}">
                <c16:uniqueId val="{00000017-7D40-412E-BDBE-63B1A8585C79}"/>
              </c:ext>
            </c:extLst>
          </c:dPt>
          <c:cat>
            <c:strRef>
              <c:f>Sheet1!$A$2:$A$5</c:f>
              <c:strCache>
                <c:ptCount val="4"/>
                <c:pt idx="0">
                  <c:v>跨領域課程探討</c:v>
                </c:pt>
                <c:pt idx="1">
                  <c:v>探究實作課程探討</c:v>
                </c:pt>
                <c:pt idx="2">
                  <c:v>科技輔助自主學習課程探討</c:v>
                </c:pt>
                <c:pt idx="3">
                  <c:v>PBL學習課程探討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47-4C04-9CD3-456A3ACDE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探究實作課程探討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發現問題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9D46839-CD06-4669-AAE4-4D1E9AFEDA78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規劃與研究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7CB6360B-4022-4E96-922B-A12DE0E2A39F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論證與建模</a:t>
          </a:r>
          <a:endParaRPr lang="en-US" altLang="zh-TW" noProof="0" dirty="0" smtClean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4B2858F-607B-47DF-B44B-EA7D73FDC9F2}" type="par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B35ED9D1-2A17-4034-8D08-4945CA54F6C9}" type="sib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70879558-61CA-4CCD-B2D6-5349B01EF337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表達與分享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95F5E6EE-4E8D-49F8-8C9E-8BBFD01B6A0E}" type="par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053E317B-DD3F-4AFF-90D1-A55D37D325DC}" type="sib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跨領域課程探討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縱的連貫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8321AB85-EA8C-4958-B404-B4C118CB3C18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詮釋統合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4ABE8B3-7220-436D-9636-F7B4C0B99576}" type="par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AA5F76CE-8FD4-4692-8BB1-EF84CF9D365E}" type="sib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科技輔助自主學習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打破時空限制</a:t>
          </a:r>
          <a:r>
            <a:rPr lang="en-US" altLang="zh-TW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,</a:t>
          </a:r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隨時隨地都可學習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3D5CDB25-F8FA-444B-8D4A-1D29D0CBA282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系統糾錯</a:t>
          </a:r>
          <a:r>
            <a:rPr lang="en-US" altLang="zh-TW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,</a:t>
          </a:r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提供適當程度的反覆練習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en-US" altLang="zh-TW" noProof="0" dirty="0" err="1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PBL</a:t>
          </a:r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學習課程探討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真實世界的問題為情境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50451020-5E1A-4778-9E8D-169182A36191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重視討論與合作學習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DFC3849-4A12-49FB-B614-8AFD597CCB9E}" type="par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EEDE2474-4F18-4F59-8E58-6382D253E514}" type="sib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橫向連結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1" custScaleX="106358" custLinFactNeighborX="0" custLinFactNeighborY="11779"/>
      <dgm:spPr/>
      <dgm:t>
        <a:bodyPr rtlCol="0"/>
        <a:lstStyle/>
        <a:p>
          <a:pPr rtl="0"/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1" custScaleX="105544" custLinFactNeighborX="226" custLinFactNeighborY="9411"/>
      <dgm:spPr/>
      <dgm:t>
        <a:bodyPr rtlCol="0"/>
        <a:lstStyle/>
        <a:p>
          <a:pPr rtl="0"/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1" custScaleX="102117" custLinFactNeighborX="3027" custLinFactNeighborY="-2005"/>
      <dgm:spPr/>
      <dgm:t>
        <a:bodyPr rtlCol="0"/>
        <a:lstStyle/>
        <a:p>
          <a:pPr rtl="0"/>
          <a:endParaRPr lang="en-US"/>
        </a:p>
      </dgm:t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1" custScaleX="101566" custLinFactNeighborX="2626" custLinFactNeighborY="-8339"/>
      <dgm:spPr/>
      <dgm:t>
        <a:bodyPr rtlCol="0"/>
        <a:lstStyle/>
        <a:p>
          <a:pPr rtl="0"/>
          <a:endParaRPr lang="en-US"/>
        </a:p>
      </dgm:t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 rtlCol="0"/>
        <a:lstStyle/>
        <a:p>
          <a:pPr rtl="0"/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1"/>
      <dgm:spPr/>
      <dgm:t>
        <a:bodyPr rtlCol="0"/>
        <a:lstStyle/>
        <a:p>
          <a:pPr rtl="0"/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1"/>
      <dgm:spPr/>
      <dgm:t>
        <a:bodyPr rtlCol="0"/>
        <a:lstStyle/>
        <a:p>
          <a:pPr rtl="0"/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1"/>
      <dgm:spPr/>
      <dgm:t>
        <a:bodyPr rtlCol="0"/>
        <a:lstStyle/>
        <a:p>
          <a:pPr rtl="0"/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 custLinFactNeighborY="7401"/>
      <dgm:spPr/>
      <dgm:t>
        <a:bodyPr rtlCol="0"/>
        <a:lstStyle/>
        <a:p>
          <a:pPr rtl="0"/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1" custLinFactNeighborX="2143" custLinFactNeighborY="1071"/>
      <dgm:spPr/>
      <dgm:t>
        <a:bodyPr rtlCol="0"/>
        <a:lstStyle/>
        <a:p>
          <a:pPr rtl="0"/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1" custScaleY="103287" custLinFactNeighborX="2236" custLinFactNeighborY="-578"/>
      <dgm:spPr/>
      <dgm:t>
        <a:bodyPr rtlCol="0"/>
        <a:lstStyle/>
        <a:p>
          <a:pPr rtl="0"/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 rtlCol="0"/>
        <a:lstStyle/>
        <a:p>
          <a:pPr rtl="0"/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1"/>
      <dgm:spPr/>
      <dgm:t>
        <a:bodyPr rtlCol="0"/>
        <a:lstStyle/>
        <a:p>
          <a:pPr rtl="0"/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1" custLinFactNeighborX="381" custLinFactNeighborY="-1071"/>
      <dgm:spPr/>
      <dgm:t>
        <a:bodyPr rtlCol="0"/>
        <a:lstStyle/>
        <a:p>
          <a:pPr rtl="0"/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937121" y="538221"/>
          <a:ext cx="1761955" cy="1038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發現問題</a:t>
          </a:r>
          <a:endParaRPr lang="zh-TW" altLang="en-US" sz="1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1219034" y="538221"/>
        <a:ext cx="1480042" cy="1038916"/>
      </dsp:txXfrm>
    </dsp:sp>
    <dsp:sp modelId="{59179C9B-8BA4-4AC7-ACB1-A12DE00142E2}">
      <dsp:nvSpPr>
        <dsp:cNvPr id="0" name=""/>
        <dsp:cNvSpPr/>
      </dsp:nvSpPr>
      <dsp:spPr>
        <a:xfrm>
          <a:off x="947608" y="1552535"/>
          <a:ext cx="1748470" cy="1038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規劃與研究</a:t>
          </a:r>
          <a:endParaRPr lang="zh-TW" altLang="en-US" sz="1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1227363" y="1552535"/>
        <a:ext cx="1468715" cy="1038916"/>
      </dsp:txXfrm>
    </dsp:sp>
    <dsp:sp modelId="{1877502C-A892-4DC0-ADA6-FA065097BB90}">
      <dsp:nvSpPr>
        <dsp:cNvPr id="0" name=""/>
        <dsp:cNvSpPr/>
      </dsp:nvSpPr>
      <dsp:spPr>
        <a:xfrm>
          <a:off x="1022396" y="2472849"/>
          <a:ext cx="1691697" cy="1038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論證與建模</a:t>
          </a:r>
          <a:endParaRPr lang="en-US" altLang="zh-TW" sz="1400" kern="1200" noProof="0" dirty="0" smtClean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1293068" y="2472849"/>
        <a:ext cx="1421026" cy="1038916"/>
      </dsp:txXfrm>
    </dsp:sp>
    <dsp:sp modelId="{51F68A05-A560-4C6F-BC90-521AEF3B0907}">
      <dsp:nvSpPr>
        <dsp:cNvPr id="0" name=""/>
        <dsp:cNvSpPr/>
      </dsp:nvSpPr>
      <dsp:spPr>
        <a:xfrm>
          <a:off x="1020317" y="3445960"/>
          <a:ext cx="1682569" cy="1038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表達與分享</a:t>
          </a:r>
          <a:endParaRPr lang="zh-TW" altLang="en-US" sz="1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1289528" y="3445960"/>
        <a:ext cx="1413358" cy="1038916"/>
      </dsp:txXfrm>
    </dsp:sp>
    <dsp:sp modelId="{FC7ED273-8CFD-43C2-9C05-44FADF3E0637}">
      <dsp:nvSpPr>
        <dsp:cNvPr id="0" name=""/>
        <dsp:cNvSpPr/>
      </dsp:nvSpPr>
      <dsp:spPr>
        <a:xfrm>
          <a:off x="310764" y="488"/>
          <a:ext cx="1038396" cy="10383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探究實作課程探討</a:t>
          </a:r>
          <a:endParaRPr lang="zh-TW" altLang="en-US" sz="1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462834" y="152558"/>
        <a:ext cx="734256" cy="734256"/>
      </dsp:txXfrm>
    </dsp:sp>
    <dsp:sp modelId="{F660F4B9-35DB-4256-A868-A35C6DCCF6B2}">
      <dsp:nvSpPr>
        <dsp:cNvPr id="0" name=""/>
        <dsp:cNvSpPr/>
      </dsp:nvSpPr>
      <dsp:spPr>
        <a:xfrm>
          <a:off x="3737474" y="415847"/>
          <a:ext cx="1557595" cy="1038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縱的連貫</a:t>
          </a:r>
          <a:endParaRPr lang="zh-TW" altLang="en-US" sz="1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3986689" y="415847"/>
        <a:ext cx="1308379" cy="1038916"/>
      </dsp:txXfrm>
    </dsp:sp>
    <dsp:sp modelId="{614EBA0E-D12B-447E-B378-B0FA2DEBEA2F}">
      <dsp:nvSpPr>
        <dsp:cNvPr id="0" name=""/>
        <dsp:cNvSpPr/>
      </dsp:nvSpPr>
      <dsp:spPr>
        <a:xfrm>
          <a:off x="3737474" y="1454763"/>
          <a:ext cx="1557595" cy="1038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橫向連結</a:t>
          </a:r>
          <a:endParaRPr lang="zh-TW" altLang="en-US" sz="1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3986689" y="1454763"/>
        <a:ext cx="1308379" cy="1038916"/>
      </dsp:txXfrm>
    </dsp:sp>
    <dsp:sp modelId="{68509703-D239-4E1B-8CF0-EF08079E1226}">
      <dsp:nvSpPr>
        <dsp:cNvPr id="0" name=""/>
        <dsp:cNvSpPr/>
      </dsp:nvSpPr>
      <dsp:spPr>
        <a:xfrm>
          <a:off x="3737474" y="2493679"/>
          <a:ext cx="1557595" cy="1038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詮釋統合</a:t>
          </a:r>
          <a:endParaRPr lang="zh-TW" altLang="en-US" sz="1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3986689" y="2493679"/>
        <a:ext cx="1308379" cy="1038916"/>
      </dsp:txXfrm>
    </dsp:sp>
    <dsp:sp modelId="{FD776C1E-557E-4553-9447-49B69EEC7907}">
      <dsp:nvSpPr>
        <dsp:cNvPr id="0" name=""/>
        <dsp:cNvSpPr/>
      </dsp:nvSpPr>
      <dsp:spPr>
        <a:xfrm>
          <a:off x="2906756" y="77340"/>
          <a:ext cx="1038396" cy="10383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跨領域課程探討</a:t>
          </a:r>
          <a:endParaRPr lang="zh-TW" altLang="en-US" sz="1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3058826" y="229410"/>
        <a:ext cx="734256" cy="734256"/>
      </dsp:txXfrm>
    </dsp:sp>
    <dsp:sp modelId="{AD2806AC-6A03-4F05-9F4D-F72EA0E56FBF}">
      <dsp:nvSpPr>
        <dsp:cNvPr id="0" name=""/>
        <dsp:cNvSpPr/>
      </dsp:nvSpPr>
      <dsp:spPr>
        <a:xfrm>
          <a:off x="6366845" y="426974"/>
          <a:ext cx="1557595" cy="1038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打破時空限制</a:t>
          </a:r>
          <a:r>
            <a:rPr lang="en-US" altLang="zh-TW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,</a:t>
          </a: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隨時隨地都可學習</a:t>
          </a:r>
          <a:endParaRPr lang="zh-TW" altLang="en-US" sz="1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6616060" y="426974"/>
        <a:ext cx="1308379" cy="1038916"/>
      </dsp:txXfrm>
    </dsp:sp>
    <dsp:sp modelId="{5314AADB-0AD3-4BAE-9F15-B0FE4F44C802}">
      <dsp:nvSpPr>
        <dsp:cNvPr id="0" name=""/>
        <dsp:cNvSpPr/>
      </dsp:nvSpPr>
      <dsp:spPr>
        <a:xfrm>
          <a:off x="6368294" y="1448758"/>
          <a:ext cx="1557595" cy="10730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系統糾錯</a:t>
          </a:r>
          <a:r>
            <a:rPr lang="en-US" altLang="zh-TW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,</a:t>
          </a: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提供適當程度的反覆練習</a:t>
          </a:r>
          <a:endParaRPr lang="zh-TW" altLang="en-US" sz="1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6617509" y="1448758"/>
        <a:ext cx="1308379" cy="1073065"/>
      </dsp:txXfrm>
    </dsp:sp>
    <dsp:sp modelId="{89E6DA6E-7A23-44BD-8A99-378091FF741D}">
      <dsp:nvSpPr>
        <dsp:cNvPr id="0" name=""/>
        <dsp:cNvSpPr/>
      </dsp:nvSpPr>
      <dsp:spPr>
        <a:xfrm>
          <a:off x="5502748" y="488"/>
          <a:ext cx="1038396" cy="10383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科技輔助自主學習</a:t>
          </a:r>
          <a:endParaRPr lang="zh-TW" altLang="en-US" sz="1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5654818" y="152558"/>
        <a:ext cx="734256" cy="734256"/>
      </dsp:txXfrm>
    </dsp:sp>
    <dsp:sp modelId="{402C2C77-A32C-4D99-9940-12535E1181F2}">
      <dsp:nvSpPr>
        <dsp:cNvPr id="0" name=""/>
        <dsp:cNvSpPr/>
      </dsp:nvSpPr>
      <dsp:spPr>
        <a:xfrm>
          <a:off x="8929458" y="415847"/>
          <a:ext cx="1557595" cy="1038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真實世界的問題為情境</a:t>
          </a:r>
          <a:endParaRPr lang="zh-TW" altLang="en-US" sz="1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9178673" y="415847"/>
        <a:ext cx="1308379" cy="1038916"/>
      </dsp:txXfrm>
    </dsp:sp>
    <dsp:sp modelId="{3086D0BF-AAD1-4310-88ED-4D81A687BD50}">
      <dsp:nvSpPr>
        <dsp:cNvPr id="0" name=""/>
        <dsp:cNvSpPr/>
      </dsp:nvSpPr>
      <dsp:spPr>
        <a:xfrm>
          <a:off x="8935392" y="1443636"/>
          <a:ext cx="1557595" cy="1038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重視討論與合作學習</a:t>
          </a:r>
          <a:endParaRPr lang="zh-TW" altLang="en-US" sz="1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9184608" y="1443636"/>
        <a:ext cx="1308379" cy="1038916"/>
      </dsp:txXfrm>
    </dsp:sp>
    <dsp:sp modelId="{7453D9C8-CD6E-4AA4-8A19-7F6F667528F0}">
      <dsp:nvSpPr>
        <dsp:cNvPr id="0" name=""/>
        <dsp:cNvSpPr/>
      </dsp:nvSpPr>
      <dsp:spPr>
        <a:xfrm>
          <a:off x="8098740" y="488"/>
          <a:ext cx="1038396" cy="10383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noProof="0" dirty="0" err="1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PBL</a:t>
          </a:r>
          <a:r>
            <a:rPr lang="zh-TW" altLang="en-US" sz="14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學習課程探討</a:t>
          </a:r>
          <a:endParaRPr lang="zh-TW" altLang="en-US" sz="14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8250810" y="152558"/>
        <a:ext cx="734256" cy="734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371FDD4-1ACE-4353-829D-0505EA0F4DC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2022/2/9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96AD4-FA7B-45A4-B8C6-63FF3B17A7BB}" type="datetime1">
              <a:rPr lang="zh-TW" altLang="en-US" smtClean="0"/>
              <a:pPr/>
              <a:t>2022/2/9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9B422B-3BF5-43B3-9165-CCDB821825AF}" type="datetime1">
              <a:rPr lang="zh-TW" altLang="en-US" smtClean="0"/>
              <a:pPr/>
              <a:t>2022/2/9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2563F1-500E-408A-A491-AE24D688795F}" type="datetime1">
              <a:rPr lang="zh-TW" altLang="en-US" smtClean="0"/>
              <a:pPr/>
              <a:t>2022/2/9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87B3416-5CF5-4927-985D-18A895A86DC6}" type="datetime1">
              <a:rPr lang="zh-TW" altLang="en-US" smtClean="0"/>
              <a:pPr/>
              <a:t>2022/2/9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889B35-78A4-45CE-AD89-6D92CED8C8C3}" type="datetime1">
              <a:rPr lang="zh-TW" altLang="en-US" smtClean="0"/>
              <a:pPr/>
              <a:t>2022/2/9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B725DB8-7E1F-4134-B0B4-81426C2F1419}" type="datetime1">
              <a:rPr lang="zh-TW" altLang="en-US" smtClean="0"/>
              <a:pPr/>
              <a:t>2022/2/9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9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TW" altLang="en-US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 rtl="0"/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  <a:endParaRPr lang="zh-TW" altLang="en-US" sz="1200" i="1" noProof="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F88363-1F06-484F-8EF8-105DD2962615}" type="datetime1">
              <a:rPr lang="zh-TW" altLang="en-US" smtClean="0"/>
              <a:pPr/>
              <a:t>2022/2/9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25015EE-A651-48B6-9DC6-905699ADF8ED}" type="datetime1">
              <a:rPr lang="zh-TW" altLang="en-US" smtClean="0"/>
              <a:pPr/>
              <a:t>2022/2/9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E8B0A60-0F1A-4E29-9883-18EE76F0CFF8}" type="datetime1">
              <a:rPr lang="zh-TW" altLang="en-US" smtClean="0"/>
              <a:pPr/>
              <a:t>2022/2/9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25917-AF7F-4360-B651-0C1870BBDB38}" type="datetime1">
              <a:rPr lang="zh-TW" altLang="en-US" smtClean="0"/>
              <a:pPr/>
              <a:t>2022/2/9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E9807A-A7EC-48A6-8C49-0D504F76532B}" type="datetime1">
              <a:rPr lang="zh-TW" altLang="en-US" smtClean="0"/>
              <a:pPr/>
              <a:t>2022/2/9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B48C6C-65B7-481E-987C-5E2442136467}" type="datetime1">
              <a:rPr lang="zh-TW" altLang="en-US" smtClean="0"/>
              <a:pPr/>
              <a:t>2022/2/9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9DC7F4-5BF6-457F-99BE-03398AF10899}" type="datetime1">
              <a:rPr lang="zh-TW" altLang="en-US" smtClean="0"/>
              <a:pPr/>
              <a:t>2022/2/9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09329" y="1310656"/>
            <a:ext cx="6871733" cy="4563370"/>
          </a:xfrm>
        </p:spPr>
        <p:txBody>
          <a:bodyPr rtlCol="0" anchor="ctr"/>
          <a:lstStyle/>
          <a:p>
            <a:r>
              <a:rPr lang="zh-TW" altLang="en-US" dirty="0"/>
              <a:t>公開觀課三部曲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備課        觀課        議課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3213398" y="5142156"/>
            <a:ext cx="5734050" cy="45428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六年級組全體成員共同討論成果發表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預留位置 3" descr="桌上有攤開的書，背景是模糊的書架" title="範例圖片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3" name="向右箭號 2"/>
          <p:cNvSpPr/>
          <p:nvPr/>
        </p:nvSpPr>
        <p:spPr>
          <a:xfrm>
            <a:off x="1321904" y="36405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3545195" y="36410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4400" dirty="0"/>
              <a:t>備課</a:t>
            </a:r>
            <a:r>
              <a:rPr lang="en-US" altLang="zh-TW" sz="4400" dirty="0"/>
              <a:t>-----</a:t>
            </a:r>
            <a:r>
              <a:rPr lang="zh-TW" altLang="en-US" sz="4400" dirty="0"/>
              <a:t>共同備課是老師們學習的歷程</a:t>
            </a:r>
            <a:endParaRPr lang="zh-TW" altLang="en-US" sz="4400" b="1" dirty="0"/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104899" y="1600200"/>
            <a:ext cx="10494065" cy="4572000"/>
          </a:xfrm>
        </p:spPr>
        <p:txBody>
          <a:bodyPr rtlCol="0">
            <a:normAutofit/>
          </a:bodyPr>
          <a:lstStyle/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目的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: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為了規劃</a:t>
            </a:r>
            <a:r>
              <a:rPr lang="zh-TW" altLang="en-US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、實踐與省思最適合自己學生課堂課程的教學</a:t>
            </a:r>
            <a:r>
              <a:rPr lang="zh-TW" altLang="en-US" sz="28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成效</a:t>
            </a:r>
            <a:endParaRPr lang="en-US" altLang="zh-TW" sz="2800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效益</a:t>
            </a:r>
            <a:r>
              <a:rPr lang="en-US" altLang="zh-TW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促進教師間的專業對話</a:t>
            </a:r>
            <a:r>
              <a:rPr lang="zh-TW" altLang="en-US" sz="28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dirty="0" smtClean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lvl="0" indent="0">
              <a:spcBef>
                <a:spcPts val="1000"/>
              </a:spcBef>
              <a:buNone/>
            </a:pPr>
            <a:endParaRPr lang="en-US" altLang="zh-TW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步驟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1: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確認教學活動教材</a:t>
            </a:r>
            <a:r>
              <a:rPr lang="zh-TW" altLang="en-US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、設備</a:t>
            </a:r>
            <a:endParaRPr lang="en-US" altLang="zh-TW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步驟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2: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了解學生能力與特質</a:t>
            </a:r>
            <a:endParaRPr lang="en-US" altLang="zh-TW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步驟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3: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課室環境與座位安排</a:t>
            </a:r>
            <a:endParaRPr lang="en-US" altLang="zh-TW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步驟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4: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說明觀課重點</a:t>
            </a:r>
            <a:endParaRPr lang="en-US" altLang="zh-TW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  <a:p>
            <a:pPr marL="0" indent="0" rtl="0">
              <a:buNone/>
            </a:pP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 rtl="0">
              <a:buNone/>
            </a:pP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觀課的目的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5400" dirty="0">
                <a:solidFill>
                  <a:prstClr val="black"/>
                </a:solidFill>
                <a:latin typeface="Calibri Light" panose="020F0302020204030204"/>
                <a:ea typeface="新細明體" panose="02020500000000000000" pitchFamily="18" charset="-120"/>
                <a:cs typeface="+mj-cs"/>
              </a:rPr>
              <a:t>1.</a:t>
            </a:r>
            <a:r>
              <a:rPr lang="zh-TW" altLang="en-US" sz="5400" dirty="0">
                <a:solidFill>
                  <a:prstClr val="black"/>
                </a:solidFill>
                <a:latin typeface="Calibri Light" panose="020F0302020204030204"/>
                <a:ea typeface="新細明體" panose="02020500000000000000" pitchFamily="18" charset="-120"/>
                <a:cs typeface="+mj-cs"/>
              </a:rPr>
              <a:t>確認課程設計是否如理想</a:t>
            </a:r>
            <a:r>
              <a:rPr lang="zh-TW" altLang="en-US" sz="5400" dirty="0" smtClean="0">
                <a:solidFill>
                  <a:prstClr val="black"/>
                </a:solidFill>
                <a:latin typeface="Calibri Light" panose="020F0302020204030204"/>
                <a:ea typeface="新細明體" panose="02020500000000000000" pitchFamily="18" charset="-120"/>
                <a:cs typeface="+mj-cs"/>
              </a:rPr>
              <a:t>規劃中發生</a:t>
            </a:r>
            <a:r>
              <a:rPr lang="zh-TW" altLang="en-US" sz="54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rPr>
              <a:t>。</a:t>
            </a:r>
            <a:r>
              <a:rPr lang="en-US" altLang="zh-TW" sz="54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rPr>
              <a:t/>
            </a:r>
            <a:br>
              <a:rPr lang="en-US" altLang="zh-TW" sz="54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rPr>
            </a:br>
            <a:r>
              <a:rPr lang="en-US" altLang="zh-TW" sz="54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rPr>
              <a:t>2.</a:t>
            </a:r>
            <a:r>
              <a:rPr lang="zh-TW" altLang="en-US" sz="54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rPr>
              <a:t>幫助教師了解學生在學習過程中的表現。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525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/>
              <a:t>觀課的</a:t>
            </a:r>
            <a:r>
              <a:rPr lang="zh-TW" altLang="en-US" sz="6000" dirty="0" smtClean="0"/>
              <a:t>重點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543" y="2223876"/>
            <a:ext cx="11365395" cy="3680626"/>
          </a:xfrm>
          <a:prstGeom prst="rect">
            <a:avLst/>
          </a:prstGeom>
        </p:spPr>
      </p:pic>
      <p:sp>
        <p:nvSpPr>
          <p:cNvPr id="11" name="左-右雙向箭號 10"/>
          <p:cNvSpPr/>
          <p:nvPr/>
        </p:nvSpPr>
        <p:spPr>
          <a:xfrm>
            <a:off x="3886199" y="2244584"/>
            <a:ext cx="934279" cy="43898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左-右雙向箭號 12"/>
          <p:cNvSpPr/>
          <p:nvPr/>
        </p:nvSpPr>
        <p:spPr>
          <a:xfrm>
            <a:off x="7292835" y="2244584"/>
            <a:ext cx="934279" cy="438982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左-右雙向箭號 14"/>
          <p:cNvSpPr/>
          <p:nvPr/>
        </p:nvSpPr>
        <p:spPr>
          <a:xfrm>
            <a:off x="3806685" y="4340087"/>
            <a:ext cx="934279" cy="49695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-右雙向箭號 15"/>
          <p:cNvSpPr/>
          <p:nvPr/>
        </p:nvSpPr>
        <p:spPr>
          <a:xfrm>
            <a:off x="6579699" y="4340087"/>
            <a:ext cx="934279" cy="49695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左-右雙向箭號 16"/>
          <p:cNvSpPr/>
          <p:nvPr/>
        </p:nvSpPr>
        <p:spPr>
          <a:xfrm>
            <a:off x="9206945" y="4340087"/>
            <a:ext cx="934279" cy="457197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議課的流程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教學者分享授課心得</a:t>
            </a:r>
            <a:endParaRPr lang="en-US" altLang="zh-TW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觀課者分享從觀課中觀察到什麼</a:t>
            </a:r>
            <a:endParaRPr lang="en-US" altLang="zh-TW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  <a:p>
            <a:pPr lv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共同議課後</a:t>
            </a:r>
            <a:r>
              <a:rPr lang="en-US" altLang="zh-TW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﹐</a:t>
            </a:r>
            <a:r>
              <a:rPr lang="zh-TW" altLang="en-US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針對課堂實際案例</a:t>
            </a:r>
            <a:r>
              <a:rPr lang="en-US" altLang="zh-TW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﹐</a:t>
            </a:r>
            <a:r>
              <a:rPr lang="zh-TW" altLang="en-US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進行教材教法討論</a:t>
            </a:r>
            <a:r>
              <a:rPr lang="en-US" altLang="zh-TW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﹐</a:t>
            </a:r>
            <a:r>
              <a:rPr lang="zh-TW" altLang="en-US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檢討共備的成效</a:t>
            </a:r>
            <a:r>
              <a:rPr lang="en-US" altLang="zh-TW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﹐</a:t>
            </a:r>
            <a:r>
              <a:rPr lang="zh-TW" altLang="en-US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並提出改進策略</a:t>
            </a:r>
            <a:r>
              <a:rPr lang="en-US" altLang="zh-TW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﹐</a:t>
            </a:r>
            <a:r>
              <a:rPr lang="zh-TW" altLang="en-US" sz="2800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修正教學設計。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31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與本學期課程探討相融合的觀課內容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6" name="內容預留位置 5" descr="群組直條圖" title="圖表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586374"/>
              </p:ext>
            </p:extLst>
          </p:nvPr>
        </p:nvGraphicFramePr>
        <p:xfrm>
          <a:off x="1266266" y="1506070"/>
          <a:ext cx="10287448" cy="526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觀課內容與課程探討融合之軌跡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4" name="內容預留位置 3" descr="堆疊清單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342940"/>
              </p:ext>
            </p:extLst>
          </p:nvPr>
        </p:nvGraphicFramePr>
        <p:xfrm>
          <a:off x="798512" y="1749287"/>
          <a:ext cx="1059345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TW" altLang="en-US" sz="6600" dirty="0" smtClean="0"/>
              <a:t>感謝您的聆聽</a:t>
            </a:r>
            <a:endParaRPr lang="en-US" sz="6600" b="1" dirty="0"/>
          </a:p>
        </p:txBody>
      </p:sp>
      <p:pic>
        <p:nvPicPr>
          <p:cNvPr id="5" name="圖片預留位置 4" descr="架上書籍特寫，前景和後景有更多模糊的書影" title="範例圖片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817581" y="1600199"/>
            <a:ext cx="10268002" cy="4572001"/>
          </a:xfrm>
        </p:spPr>
      </p:pic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標題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0_TF03431380_TF03431380.potx" id="{923505AA-91E3-4B57-AABA-AC8EA251786D}" vid="{5F9510E3-AB57-464A-AC9C-E4DC9C0F0949}"/>
    </a:ext>
  </a:extLst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4873beb7-5857-4685-be1f-d57550cc96cc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具細條紋和緞帶設計的學術簡報 (寬螢幕)</Template>
  <TotalTime>0</TotalTime>
  <Words>244</Words>
  <Application>Microsoft Office PowerPoint</Application>
  <PresentationFormat>寬螢幕</PresentationFormat>
  <Paragraphs>37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Euphemia</vt:lpstr>
      <vt:lpstr>Microsoft JhengHei UI</vt:lpstr>
      <vt:lpstr>新細明體</vt:lpstr>
      <vt:lpstr>Arial</vt:lpstr>
      <vt:lpstr>Calibri</vt:lpstr>
      <vt:lpstr>Calibri Light</vt:lpstr>
      <vt:lpstr>Wingdings</vt:lpstr>
      <vt:lpstr>學術文獻 16x9</vt:lpstr>
      <vt:lpstr>公開觀課三部曲 備課        觀課        議課</vt:lpstr>
      <vt:lpstr>備課-----共同備課是老師們學習的歷程</vt:lpstr>
      <vt:lpstr>觀課的目的</vt:lpstr>
      <vt:lpstr>觀課的重點</vt:lpstr>
      <vt:lpstr>議課的流程</vt:lpstr>
      <vt:lpstr>與本學期課程探討相融合的觀課內容</vt:lpstr>
      <vt:lpstr>觀課內容與課程探討融合之軌跡</vt:lpstr>
      <vt:lpstr>感謝您的聆聽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2022-01-19T11:40:35Z</dcterms:created>
  <dcterms:modified xsi:type="dcterms:W3CDTF">2022-02-09T08:54:11Z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