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9" r:id="rId2"/>
    <p:sldId id="279" r:id="rId3"/>
    <p:sldId id="282" r:id="rId4"/>
    <p:sldId id="283" r:id="rId5"/>
    <p:sldId id="294" r:id="rId6"/>
    <p:sldId id="284" r:id="rId7"/>
    <p:sldId id="285" r:id="rId8"/>
    <p:sldId id="286" r:id="rId9"/>
  </p:sldIdLst>
  <p:sldSz cx="18288000" cy="10287000"/>
  <p:notesSz cx="6858000" cy="9144000"/>
  <p:embeddedFontLst>
    <p:embeddedFont>
      <p:font typeface="芫荽" panose="02020500000000000000" charset="-12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เอฟซี โอนิกิริ" panose="02020500000000000000" charset="-34"/>
      <p:regular r:id="rId16"/>
    </p:embeddedFont>
    <p:embeddedFont>
      <p:font typeface="華康中特圓體" panose="020F0809000000000000" pitchFamily="49" charset="-12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B46A5-6274-4B62-A6EF-CA8BBF91A2E6}" type="datetimeFigureOut">
              <a:rPr lang="zh-TW" altLang="en-US" smtClean="0"/>
              <a:t>2024/9/10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E26A8-9CC8-44B3-8408-4F0988470A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93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63A2-7C6E-4580-820E-52C19B9D2A7A}" type="datetime1">
              <a:rPr lang="en-US" altLang="zh-TW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信義國小輔導處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C426-7E58-4581-9613-9BE7BD673BA3}" type="datetime1">
              <a:rPr lang="en-US" altLang="zh-TW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信義國小輔導處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168A-4E8E-4454-A063-A122CAE41814}" type="datetime1">
              <a:rPr lang="en-US" altLang="zh-TW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信義國小輔導處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37FD-0D3E-4E56-9980-7F1B899CB5D4}" type="datetime1">
              <a:rPr lang="en-US" altLang="zh-TW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信義國小輔導處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E21E-BDF2-4ACF-9C4D-DDA0FFB9B5C2}" type="datetime1">
              <a:rPr lang="en-US" altLang="zh-TW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信義國小輔導處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A2F4-EFF8-4CB6-960A-461F012DD77F}" type="datetime1">
              <a:rPr lang="en-US" altLang="zh-TW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信義國小輔導處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2313E-32C5-4079-B49D-97053B196F44}" type="datetime1">
              <a:rPr lang="en-US" altLang="zh-TW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信義國小輔導處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CCA4-92EB-4A13-A2F7-92A8CF7DA6FA}" type="datetime1">
              <a:rPr lang="en-US" altLang="zh-TW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信義國小輔導處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E5F3-7A52-4F1F-A206-0BB95DF4B571}" type="datetime1">
              <a:rPr lang="en-US" altLang="zh-TW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信義國小輔導處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01352-E7AE-4D45-93B5-F9713694174F}" type="datetime1">
              <a:rPr lang="en-US" altLang="zh-TW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信義國小輔導處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4E59F-C10A-4C62-8B89-795F002C85EC}" type="datetime1">
              <a:rPr lang="en-US" altLang="zh-TW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信義國小輔導處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4C87A-FA3A-47C7-A74E-23B72E4592FE}" type="datetime1">
              <a:rPr lang="en-US" altLang="zh-TW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/>
              <a:t>信義國小輔導處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sv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gbN3Y96FOXk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5.sv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71.png"/><Relationship Id="rId5" Type="http://schemas.openxmlformats.org/officeDocument/2006/relationships/image" Target="../media/image35.png"/><Relationship Id="rId10" Type="http://schemas.openxmlformats.org/officeDocument/2006/relationships/image" Target="../media/image70.sv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70476" y="1028700"/>
            <a:ext cx="10547047" cy="7229521"/>
          </a:xfrm>
          <a:custGeom>
            <a:avLst/>
            <a:gdLst/>
            <a:ahLst/>
            <a:cxnLst/>
            <a:rect l="l" t="t" r="r" b="b"/>
            <a:pathLst>
              <a:path w="10547047" h="7229521">
                <a:moveTo>
                  <a:pt x="0" y="0"/>
                </a:moveTo>
                <a:lnTo>
                  <a:pt x="10547048" y="0"/>
                </a:lnTo>
                <a:lnTo>
                  <a:pt x="10547048" y="7229521"/>
                </a:lnTo>
                <a:lnTo>
                  <a:pt x="0" y="72295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403422" y="125746"/>
            <a:ext cx="13714780" cy="9400858"/>
          </a:xfrm>
          <a:custGeom>
            <a:avLst/>
            <a:gdLst/>
            <a:ahLst/>
            <a:cxnLst/>
            <a:rect l="l" t="t" r="r" b="b"/>
            <a:pathLst>
              <a:path w="13714780" h="9400858">
                <a:moveTo>
                  <a:pt x="0" y="0"/>
                </a:moveTo>
                <a:lnTo>
                  <a:pt x="13714779" y="0"/>
                </a:lnTo>
                <a:lnTo>
                  <a:pt x="13714779" y="9400858"/>
                </a:lnTo>
                <a:lnTo>
                  <a:pt x="0" y="9400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993417" flipH="1">
            <a:off x="10544384" y="8254257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7"/>
                </a:lnTo>
                <a:lnTo>
                  <a:pt x="3563211" y="4768287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76677" flipH="1">
            <a:off x="4641144" y="8319351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8"/>
                </a:lnTo>
                <a:lnTo>
                  <a:pt x="3563211" y="4768288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71492" y="6196583"/>
            <a:ext cx="1997345" cy="2099706"/>
          </a:xfrm>
          <a:custGeom>
            <a:avLst/>
            <a:gdLst/>
            <a:ahLst/>
            <a:cxnLst/>
            <a:rect l="l" t="t" r="r" b="b"/>
            <a:pathLst>
              <a:path w="1997345" h="2099706">
                <a:moveTo>
                  <a:pt x="0" y="0"/>
                </a:moveTo>
                <a:lnTo>
                  <a:pt x="1997345" y="0"/>
                </a:lnTo>
                <a:lnTo>
                  <a:pt x="1997345" y="2099706"/>
                </a:lnTo>
                <a:lnTo>
                  <a:pt x="0" y="2099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948930" y="2192933"/>
            <a:ext cx="11577907" cy="630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28"/>
              </a:lnSpc>
              <a:spcBef>
                <a:spcPct val="0"/>
              </a:spcBef>
            </a:pPr>
            <a:r>
              <a:rPr lang="en-US" sz="4448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•</a:t>
            </a:r>
            <a:r>
              <a:rPr lang="en-US" sz="4448" dirty="0" err="1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信義志工團</a:t>
            </a: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lang="en-US" sz="4448" dirty="0" err="1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溫馨的大家庭</a:t>
            </a: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)</a:t>
            </a:r>
            <a:r>
              <a:rPr lang="en-US" sz="4448" dirty="0" err="1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徵求</a:t>
            </a: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:</a:t>
            </a:r>
          </a:p>
          <a:p>
            <a:pPr algn="l">
              <a:lnSpc>
                <a:spcPts val="6228"/>
              </a:lnSpc>
              <a:spcBef>
                <a:spcPct val="0"/>
              </a:spcBef>
            </a:pP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4448" dirty="0" err="1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交通導護</a:t>
            </a: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</a:p>
          <a:p>
            <a:pPr algn="l">
              <a:lnSpc>
                <a:spcPts val="6228"/>
              </a:lnSpc>
              <a:spcBef>
                <a:spcPct val="0"/>
              </a:spcBef>
            </a:pP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4448" dirty="0" err="1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說故事組</a:t>
            </a: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</a:p>
          <a:p>
            <a:pPr algn="l">
              <a:lnSpc>
                <a:spcPts val="6228"/>
              </a:lnSpc>
              <a:spcBef>
                <a:spcPct val="0"/>
              </a:spcBef>
            </a:pP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4448" dirty="0" err="1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課程志工</a:t>
            </a:r>
            <a:endParaRPr lang="en-US" sz="4448" dirty="0">
              <a:solidFill>
                <a:srgbClr val="6B452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l">
              <a:lnSpc>
                <a:spcPts val="6228"/>
              </a:lnSpc>
              <a:spcBef>
                <a:spcPct val="0"/>
              </a:spcBef>
            </a:pP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4448" dirty="0" err="1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校園植栽</a:t>
            </a:r>
            <a:endParaRPr lang="en-US" sz="4448" dirty="0">
              <a:solidFill>
                <a:srgbClr val="6B452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l">
              <a:lnSpc>
                <a:spcPts val="6228"/>
              </a:lnSpc>
              <a:spcBef>
                <a:spcPct val="0"/>
              </a:spcBef>
            </a:pP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4448" dirty="0" err="1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其他</a:t>
            </a: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</a:p>
          <a:p>
            <a:pPr algn="l">
              <a:lnSpc>
                <a:spcPts val="6228"/>
              </a:lnSpc>
              <a:spcBef>
                <a:spcPct val="0"/>
              </a:spcBef>
            </a:pP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•</a:t>
            </a:r>
            <a:r>
              <a:rPr lang="en-US" sz="4448" dirty="0" err="1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歡迎您加入志工行列</a:t>
            </a: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 ，</a:t>
            </a:r>
          </a:p>
          <a:p>
            <a:pPr algn="l">
              <a:lnSpc>
                <a:spcPts val="6228"/>
              </a:lnSpc>
              <a:spcBef>
                <a:spcPct val="0"/>
              </a:spcBef>
            </a:pP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4448" dirty="0" err="1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擔任守護信義學童的天使</a:t>
            </a:r>
            <a:r>
              <a:rPr lang="en-US" sz="4448" dirty="0">
                <a:solidFill>
                  <a:srgbClr val="6B452F"/>
                </a:solidFill>
                <a:latin typeface="芫荽"/>
                <a:ea typeface="芫荽"/>
                <a:cs typeface="芫荽"/>
                <a:sym typeface="芫荽"/>
              </a:rPr>
              <a:t>！</a:t>
            </a:r>
            <a:r>
              <a:rPr lang="zh-TW" altLang="en-US" sz="4448" b="1" dirty="0">
                <a:solidFill>
                  <a:srgbClr val="C00000"/>
                </a:solidFill>
                <a:latin typeface="芫荽"/>
                <a:ea typeface="芫荽"/>
                <a:cs typeface="芫荽"/>
                <a:sym typeface="芫荽"/>
              </a:rPr>
              <a:t>請洽輔導處。</a:t>
            </a:r>
            <a:endParaRPr lang="en-US" sz="4448" b="1" dirty="0">
              <a:solidFill>
                <a:srgbClr val="C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07607" y="740510"/>
            <a:ext cx="3132392" cy="4114800"/>
          </a:xfrm>
          <a:custGeom>
            <a:avLst/>
            <a:gdLst/>
            <a:ahLst/>
            <a:cxnLst/>
            <a:rect l="l" t="t" r="r" b="b"/>
            <a:pathLst>
              <a:path w="3132392" h="4114800">
                <a:moveTo>
                  <a:pt x="0" y="0"/>
                </a:moveTo>
                <a:lnTo>
                  <a:pt x="3132391" y="0"/>
                </a:lnTo>
                <a:lnTo>
                  <a:pt x="3132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20021" y="923925"/>
            <a:ext cx="13714780" cy="842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歡迎加入信義</a:t>
            </a:r>
            <a:r>
              <a:rPr lang="zh-TW" altLang="en-US" sz="5499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愛心</a:t>
            </a:r>
            <a:r>
              <a:rPr lang="en-US" sz="5499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志工團行列</a:t>
            </a:r>
            <a:endParaRPr lang="en-US" sz="5499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5526837" y="237543"/>
            <a:ext cx="2531838" cy="1857957"/>
          </a:xfrm>
          <a:custGeom>
            <a:avLst/>
            <a:gdLst/>
            <a:ahLst/>
            <a:cxnLst/>
            <a:rect l="l" t="t" r="r" b="b"/>
            <a:pathLst>
              <a:path w="3576234" h="2376184">
                <a:moveTo>
                  <a:pt x="0" y="0"/>
                </a:moveTo>
                <a:lnTo>
                  <a:pt x="3576234" y="0"/>
                </a:lnTo>
                <a:lnTo>
                  <a:pt x="3576234" y="2376184"/>
                </a:lnTo>
                <a:lnTo>
                  <a:pt x="0" y="23761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602" t="-853" b="-853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1100" y="2713759"/>
            <a:ext cx="16230600" cy="5164282"/>
          </a:xfrm>
          <a:custGeom>
            <a:avLst/>
            <a:gdLst/>
            <a:ahLst/>
            <a:cxnLst/>
            <a:rect l="l" t="t" r="r" b="b"/>
            <a:pathLst>
              <a:path w="16230600" h="5164282">
                <a:moveTo>
                  <a:pt x="0" y="0"/>
                </a:moveTo>
                <a:lnTo>
                  <a:pt x="16230600" y="0"/>
                </a:lnTo>
                <a:lnTo>
                  <a:pt x="16230600" y="5164282"/>
                </a:lnTo>
                <a:lnTo>
                  <a:pt x="0" y="5164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5492" y="3025470"/>
            <a:ext cx="15633808" cy="4974393"/>
          </a:xfrm>
          <a:custGeom>
            <a:avLst/>
            <a:gdLst/>
            <a:ahLst/>
            <a:cxnLst/>
            <a:rect l="l" t="t" r="r" b="b"/>
            <a:pathLst>
              <a:path w="15633808" h="4974393">
                <a:moveTo>
                  <a:pt x="0" y="0"/>
                </a:moveTo>
                <a:lnTo>
                  <a:pt x="15633808" y="0"/>
                </a:lnTo>
                <a:lnTo>
                  <a:pt x="15633808" y="4974394"/>
                </a:lnTo>
                <a:lnTo>
                  <a:pt x="0" y="4974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6267" y="1143001"/>
            <a:ext cx="8623408" cy="7723673"/>
          </a:xfrm>
          <a:custGeom>
            <a:avLst/>
            <a:gdLst/>
            <a:ahLst/>
            <a:cxnLst/>
            <a:rect l="l" t="t" r="r" b="b"/>
            <a:pathLst>
              <a:path w="15577047" h="8275786">
                <a:moveTo>
                  <a:pt x="0" y="0"/>
                </a:moveTo>
                <a:lnTo>
                  <a:pt x="15577046" y="0"/>
                </a:lnTo>
                <a:lnTo>
                  <a:pt x="15577046" y="8275786"/>
                </a:lnTo>
                <a:lnTo>
                  <a:pt x="0" y="82757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938" b="-293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813165">
            <a:off x="16135419" y="8295097"/>
            <a:ext cx="1148839" cy="1926407"/>
          </a:xfrm>
          <a:custGeom>
            <a:avLst/>
            <a:gdLst/>
            <a:ahLst/>
            <a:cxnLst/>
            <a:rect l="l" t="t" r="r" b="b"/>
            <a:pathLst>
              <a:path w="1148839" h="1926407">
                <a:moveTo>
                  <a:pt x="0" y="0"/>
                </a:moveTo>
                <a:lnTo>
                  <a:pt x="1148839" y="0"/>
                </a:lnTo>
                <a:lnTo>
                  <a:pt x="1148839" y="1926406"/>
                </a:lnTo>
                <a:lnTo>
                  <a:pt x="0" y="19264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4758120"/>
            <a:ext cx="1583973" cy="1509094"/>
          </a:xfrm>
          <a:custGeom>
            <a:avLst/>
            <a:gdLst/>
            <a:ahLst/>
            <a:cxnLst/>
            <a:rect l="l" t="t" r="r" b="b"/>
            <a:pathLst>
              <a:path w="1583973" h="1509094">
                <a:moveTo>
                  <a:pt x="0" y="0"/>
                </a:moveTo>
                <a:lnTo>
                  <a:pt x="1583973" y="0"/>
                </a:lnTo>
                <a:lnTo>
                  <a:pt x="1583973" y="1509094"/>
                </a:lnTo>
                <a:lnTo>
                  <a:pt x="0" y="15090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8503753"/>
            <a:ext cx="1583973" cy="1509094"/>
          </a:xfrm>
          <a:custGeom>
            <a:avLst/>
            <a:gdLst/>
            <a:ahLst/>
            <a:cxnLst/>
            <a:rect l="l" t="t" r="r" b="b"/>
            <a:pathLst>
              <a:path w="1583973" h="1509094">
                <a:moveTo>
                  <a:pt x="0" y="0"/>
                </a:moveTo>
                <a:lnTo>
                  <a:pt x="1583973" y="0"/>
                </a:lnTo>
                <a:lnTo>
                  <a:pt x="1583973" y="1509094"/>
                </a:lnTo>
                <a:lnTo>
                  <a:pt x="0" y="15090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C874F964-A55F-4EAE-B4B2-50D6A1779768}"/>
              </a:ext>
            </a:extLst>
          </p:cNvPr>
          <p:cNvSpPr/>
          <p:nvPr/>
        </p:nvSpPr>
        <p:spPr>
          <a:xfrm>
            <a:off x="8458200" y="1143001"/>
            <a:ext cx="9560496" cy="7723672"/>
          </a:xfrm>
          <a:custGeom>
            <a:avLst/>
            <a:gdLst/>
            <a:ahLst/>
            <a:cxnLst/>
            <a:rect l="l" t="t" r="r" b="b"/>
            <a:pathLst>
              <a:path w="15267355" h="8587887">
                <a:moveTo>
                  <a:pt x="0" y="0"/>
                </a:moveTo>
                <a:lnTo>
                  <a:pt x="15267355" y="0"/>
                </a:lnTo>
                <a:lnTo>
                  <a:pt x="15267355" y="8587887"/>
                </a:lnTo>
                <a:lnTo>
                  <a:pt x="0" y="85878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79594"/>
            <a:ext cx="16268121" cy="9150818"/>
          </a:xfrm>
          <a:custGeom>
            <a:avLst/>
            <a:gdLst/>
            <a:ahLst/>
            <a:cxnLst/>
            <a:rect l="l" t="t" r="r" b="b"/>
            <a:pathLst>
              <a:path w="16268121" h="9150818">
                <a:moveTo>
                  <a:pt x="0" y="0"/>
                </a:moveTo>
                <a:lnTo>
                  <a:pt x="16268121" y="0"/>
                </a:lnTo>
                <a:lnTo>
                  <a:pt x="16268121" y="9150818"/>
                </a:lnTo>
                <a:lnTo>
                  <a:pt x="0" y="915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00299" flipH="1">
            <a:off x="-1746447" y="7064020"/>
            <a:ext cx="4129973" cy="5598247"/>
          </a:xfrm>
          <a:custGeom>
            <a:avLst/>
            <a:gdLst/>
            <a:ahLst/>
            <a:cxnLst/>
            <a:rect l="l" t="t" r="r" b="b"/>
            <a:pathLst>
              <a:path w="4129973" h="5598247">
                <a:moveTo>
                  <a:pt x="4129973" y="0"/>
                </a:moveTo>
                <a:lnTo>
                  <a:pt x="0" y="0"/>
                </a:lnTo>
                <a:lnTo>
                  <a:pt x="0" y="5598247"/>
                </a:lnTo>
                <a:lnTo>
                  <a:pt x="4129973" y="5598247"/>
                </a:lnTo>
                <a:lnTo>
                  <a:pt x="412997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14948" y="7064020"/>
            <a:ext cx="4129973" cy="5598247"/>
          </a:xfrm>
          <a:custGeom>
            <a:avLst/>
            <a:gdLst/>
            <a:ahLst/>
            <a:cxnLst/>
            <a:rect l="l" t="t" r="r" b="b"/>
            <a:pathLst>
              <a:path w="4129973" h="5598247">
                <a:moveTo>
                  <a:pt x="0" y="0"/>
                </a:moveTo>
                <a:lnTo>
                  <a:pt x="4129973" y="0"/>
                </a:lnTo>
                <a:lnTo>
                  <a:pt x="4129973" y="5598247"/>
                </a:lnTo>
                <a:lnTo>
                  <a:pt x="0" y="5598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284615"/>
            <a:ext cx="2940185" cy="2050779"/>
            <a:chOff x="0" y="0"/>
            <a:chExt cx="3920247" cy="2734372"/>
          </a:xfrm>
        </p:grpSpPr>
        <p:sp>
          <p:nvSpPr>
            <p:cNvPr id="6" name="Freeform 6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5542495" y="0"/>
            <a:ext cx="2476616" cy="2620009"/>
            <a:chOff x="0" y="0"/>
            <a:chExt cx="3302155" cy="3493346"/>
          </a:xfrm>
        </p:grpSpPr>
        <p:sp>
          <p:nvSpPr>
            <p:cNvPr id="10" name="Freeform 10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753958" b="-421015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60128" y="4305766"/>
            <a:ext cx="1805190" cy="18051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FFFFFF"/>
                  </a:solidFill>
                  <a:latin typeface="เอฟซี โอนิกิริ"/>
                  <a:ea typeface="เอฟซี โอนิกิริ"/>
                  <a:cs typeface="เอฟซี โอนิกิริ"/>
                  <a:sym typeface="เอฟซี โอนิกิริ"/>
                </a:rPr>
                <a:t>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887706" y="4305766"/>
            <a:ext cx="1805190" cy="180519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C76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FFFFFF"/>
                  </a:solidFill>
                  <a:latin typeface="เอฟซี โอนิกิริ"/>
                  <a:ea typeface="เอฟซี โอนิกิริ"/>
                  <a:cs typeface="เอฟซี โอนิกิริ"/>
                  <a:sym typeface="เอฟซี โอนิกิริ"/>
                </a:rPr>
                <a:t>4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4165318" y="5208361"/>
            <a:ext cx="9722389" cy="0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6332975" y="4267666"/>
            <a:ext cx="1805190" cy="18051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7C7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FFFFFF"/>
                  </a:solidFill>
                  <a:latin typeface="เอฟซี โอนิกิริ"/>
                  <a:ea typeface="เอฟซี โอนิกิริ"/>
                  <a:cs typeface="เอฟซี โอนิกิริ"/>
                  <a:sym typeface="เอฟซี โอนิกิริ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305821" y="4305766"/>
            <a:ext cx="1805190" cy="180519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ABC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FFFFFF"/>
                  </a:solidFill>
                  <a:latin typeface="เอฟซี โอนิกิริ"/>
                  <a:ea typeface="เอฟซี โอนิกิริ"/>
                  <a:cs typeface="เอฟซี โอนิกิริ"/>
                  <a:sym typeface="เอฟซี โอนิกิริ"/>
                </a:rPr>
                <a:t>3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57917" y="605359"/>
            <a:ext cx="2368293" cy="2670320"/>
            <a:chOff x="0" y="0"/>
            <a:chExt cx="3157724" cy="3560426"/>
          </a:xfrm>
        </p:grpSpPr>
        <p:sp>
          <p:nvSpPr>
            <p:cNvPr id="19" name="Freeform 19"/>
            <p:cNvSpPr/>
            <p:nvPr/>
          </p:nvSpPr>
          <p:spPr>
            <a:xfrm>
              <a:off x="1595944" y="1289490"/>
              <a:ext cx="1561780" cy="1677065"/>
            </a:xfrm>
            <a:custGeom>
              <a:avLst/>
              <a:gdLst/>
              <a:ahLst/>
              <a:cxnLst/>
              <a:rect l="l" t="t" r="r" b="b"/>
              <a:pathLst>
                <a:path w="1561780" h="1677065">
                  <a:moveTo>
                    <a:pt x="0" y="0"/>
                  </a:moveTo>
                  <a:lnTo>
                    <a:pt x="1561780" y="0"/>
                  </a:lnTo>
                  <a:lnTo>
                    <a:pt x="1561780" y="1677065"/>
                  </a:lnTo>
                  <a:lnTo>
                    <a:pt x="0" y="167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894794" y="0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2180802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5088752" y="811979"/>
            <a:ext cx="1671885" cy="2463700"/>
            <a:chOff x="0" y="0"/>
            <a:chExt cx="2229180" cy="3284933"/>
          </a:xfrm>
        </p:grpSpPr>
        <p:sp>
          <p:nvSpPr>
            <p:cNvPr id="23" name="Freeform 23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857917" y="482578"/>
            <a:ext cx="16551579" cy="9310263"/>
          </a:xfrm>
          <a:custGeom>
            <a:avLst/>
            <a:gdLst/>
            <a:ahLst/>
            <a:cxnLst/>
            <a:rect l="l" t="t" r="r" b="b"/>
            <a:pathLst>
              <a:path w="16551579" h="9310263">
                <a:moveTo>
                  <a:pt x="0" y="0"/>
                </a:moveTo>
                <a:lnTo>
                  <a:pt x="16551579" y="0"/>
                </a:lnTo>
                <a:lnTo>
                  <a:pt x="16551579" y="9310263"/>
                </a:lnTo>
                <a:lnTo>
                  <a:pt x="0" y="931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823146" flipH="1">
            <a:off x="-1259797" y="6411728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0939"/>
            </a:stretch>
          </a:blipFill>
        </p:spPr>
      </p:sp>
      <p:sp>
        <p:nvSpPr>
          <p:cNvPr id="27" name="Freeform 27"/>
          <p:cNvSpPr/>
          <p:nvPr/>
        </p:nvSpPr>
        <p:spPr>
          <a:xfrm rot="-823146">
            <a:off x="16655491" y="156692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0939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5941075" y="6507051"/>
            <a:ext cx="3202925" cy="51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2"/>
              </a:lnSpc>
            </a:pPr>
            <a:r>
              <a:rPr lang="en-US" sz="4185">
                <a:solidFill>
                  <a:srgbClr val="5B4A3B"/>
                </a:solidFill>
                <a:latin typeface="เอฟซี โอนิกิริ"/>
                <a:ea typeface="เอฟซี โอนิกิริ"/>
                <a:cs typeface="เอฟซี โอนิกิริ"/>
                <a:sym typeface="เอฟซี โอนิกิริ"/>
              </a:rPr>
              <a:t>SECOND EVENT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39325" y="6507051"/>
            <a:ext cx="3202925" cy="51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2"/>
              </a:lnSpc>
            </a:pPr>
            <a:r>
              <a:rPr lang="en-US" sz="4185">
                <a:solidFill>
                  <a:srgbClr val="5B4A3B"/>
                </a:solidFill>
                <a:latin typeface="เอฟซี โอนิกิริ"/>
                <a:ea typeface="เอฟซี โอนิกิริ"/>
                <a:cs typeface="เอฟซี โอนิกิริ"/>
                <a:sym typeface="เอฟซี โอนิกิริ"/>
              </a:rPr>
              <a:t>THIRD EVENT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557711" y="6507051"/>
            <a:ext cx="3202925" cy="51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2"/>
              </a:lnSpc>
            </a:pPr>
            <a:r>
              <a:rPr lang="en-US" sz="4185">
                <a:solidFill>
                  <a:srgbClr val="5B4A3B"/>
                </a:solidFill>
                <a:latin typeface="เอฟซี โอนิกิริ"/>
                <a:ea typeface="เอฟซี โอนิกิริ"/>
                <a:cs typeface="เอฟซี โอนิกิริ"/>
                <a:sym typeface="เอฟซี โอนิกิริ"/>
              </a:rPr>
              <a:t>FOURTH EVENT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2941A4-A4B7-43C7-9D09-25A74D83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0" y="9116134"/>
            <a:ext cx="15773400" cy="1988345"/>
          </a:xfrm>
        </p:spPr>
        <p:txBody>
          <a:bodyPr>
            <a:normAutofit fontScale="90000"/>
          </a:bodyPr>
          <a:lstStyle/>
          <a:p>
            <a:r>
              <a:rPr lang="en-US" altLang="zh-TW" sz="4050" dirty="0">
                <a:hlinkClick r:id="rId2"/>
              </a:rPr>
              <a:t>https://</a:t>
            </a:r>
            <a:r>
              <a:rPr lang="en-US" altLang="zh-TW" sz="4050" dirty="0" err="1">
                <a:hlinkClick r:id="rId2"/>
              </a:rPr>
              <a:t>www.youtube.com</a:t>
            </a:r>
            <a:r>
              <a:rPr lang="en-US" altLang="zh-TW" sz="4050" dirty="0">
                <a:hlinkClick r:id="rId2"/>
              </a:rPr>
              <a:t>/</a:t>
            </a:r>
            <a:r>
              <a:rPr lang="en-US" altLang="zh-TW" sz="4050" dirty="0" err="1">
                <a:hlinkClick r:id="rId2"/>
              </a:rPr>
              <a:t>watch?v</a:t>
            </a:r>
            <a:r>
              <a:rPr lang="en-US" altLang="zh-TW" sz="4050" dirty="0">
                <a:hlinkClick r:id="rId2"/>
              </a:rPr>
              <a:t>=</a:t>
            </a:r>
            <a:r>
              <a:rPr lang="en-US" altLang="zh-TW" sz="4050" dirty="0" err="1">
                <a:hlinkClick r:id="rId2"/>
              </a:rPr>
              <a:t>gbN3Y96FOXk</a:t>
            </a:r>
            <a:br>
              <a:rPr lang="en-US" altLang="zh-TW" sz="4050" dirty="0"/>
            </a:br>
            <a:br>
              <a:rPr lang="en-US" altLang="zh-TW" sz="4050" dirty="0"/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E5FEED-9F2C-49DD-8E47-D992C4872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382" y="7754063"/>
            <a:ext cx="7322507" cy="1815552"/>
          </a:xfrm>
        </p:spPr>
        <p:txBody>
          <a:bodyPr>
            <a:normAutofit lnSpcReduction="10000"/>
          </a:bodyPr>
          <a:lstStyle/>
          <a:p>
            <a:r>
              <a:rPr lang="zh-TW" altLang="en-US" sz="3000" dirty="0"/>
              <a:t>網路誘拐已成為全球兒童保護的重點議題，誘拐（</a:t>
            </a:r>
            <a:r>
              <a:rPr lang="en-US" altLang="zh-TW" sz="3000" dirty="0"/>
              <a:t>Grooming</a:t>
            </a:r>
            <a:r>
              <a:rPr lang="zh-TW" altLang="en-US" sz="3000" dirty="0"/>
              <a:t>）是指企圖與兒少建立情感連結獲得他們的信任，以達成性虐待、性剝削或是販運的目的。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4FF7A30-89F9-48ED-92F1-3E54E01CA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33" y="307184"/>
            <a:ext cx="14406512" cy="719705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5411ADA-F0F9-43D1-9E7B-D82C6C7573E2}"/>
              </a:ext>
            </a:extLst>
          </p:cNvPr>
          <p:cNvSpPr txBox="1"/>
          <p:nvPr/>
        </p:nvSpPr>
        <p:spPr>
          <a:xfrm>
            <a:off x="14659758" y="8107841"/>
            <a:ext cx="3738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/>
              <a:t>影片時間：</a:t>
            </a:r>
            <a:r>
              <a:rPr lang="en-US" altLang="zh-TW" sz="2700"/>
              <a:t>3</a:t>
            </a:r>
            <a:r>
              <a:rPr lang="zh-TW" altLang="en-US" sz="2700"/>
              <a:t>分</a:t>
            </a:r>
            <a:r>
              <a:rPr lang="en-US" altLang="zh-TW" sz="2700"/>
              <a:t>30</a:t>
            </a:r>
            <a:r>
              <a:rPr lang="zh-TW" altLang="en-US" sz="2700"/>
              <a:t>秒</a:t>
            </a:r>
          </a:p>
        </p:txBody>
      </p:sp>
    </p:spTree>
    <p:extLst>
      <p:ext uri="{BB962C8B-B14F-4D97-AF65-F5344CB8AC3E}">
        <p14:creationId xmlns:p14="http://schemas.microsoft.com/office/powerpoint/2010/main" val="184596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20777" r="-20777"/>
            </a:stretch>
          </a:blipFill>
        </p:spPr>
      </p:sp>
      <p:sp>
        <p:nvSpPr>
          <p:cNvPr id="3" name="Freeform 3"/>
          <p:cNvSpPr/>
          <p:nvPr/>
        </p:nvSpPr>
        <p:spPr>
          <a:xfrm rot="-9471609">
            <a:off x="-1234757" y="2703235"/>
            <a:ext cx="3231680" cy="4567746"/>
          </a:xfrm>
          <a:custGeom>
            <a:avLst/>
            <a:gdLst/>
            <a:ahLst/>
            <a:cxnLst/>
            <a:rect l="l" t="t" r="r" b="b"/>
            <a:pathLst>
              <a:path w="3231680" h="4567746">
                <a:moveTo>
                  <a:pt x="0" y="0"/>
                </a:moveTo>
                <a:lnTo>
                  <a:pt x="3231680" y="0"/>
                </a:lnTo>
                <a:lnTo>
                  <a:pt x="3231680" y="4567746"/>
                </a:lnTo>
                <a:lnTo>
                  <a:pt x="0" y="4567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2567" y="631444"/>
            <a:ext cx="16302723" cy="9170282"/>
          </a:xfrm>
          <a:custGeom>
            <a:avLst/>
            <a:gdLst/>
            <a:ahLst/>
            <a:cxnLst/>
            <a:rect l="l" t="t" r="r" b="b"/>
            <a:pathLst>
              <a:path w="16302723" h="9170282">
                <a:moveTo>
                  <a:pt x="0" y="0"/>
                </a:moveTo>
                <a:lnTo>
                  <a:pt x="16302723" y="0"/>
                </a:lnTo>
                <a:lnTo>
                  <a:pt x="16302723" y="9170282"/>
                </a:lnTo>
                <a:lnTo>
                  <a:pt x="0" y="917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448844">
            <a:off x="40604" y="2085425"/>
            <a:ext cx="2877645" cy="3941980"/>
          </a:xfrm>
          <a:custGeom>
            <a:avLst/>
            <a:gdLst/>
            <a:ahLst/>
            <a:cxnLst/>
            <a:rect l="l" t="t" r="r" b="b"/>
            <a:pathLst>
              <a:path w="2877645" h="3941980">
                <a:moveTo>
                  <a:pt x="0" y="0"/>
                </a:moveTo>
                <a:lnTo>
                  <a:pt x="2877646" y="0"/>
                </a:lnTo>
                <a:lnTo>
                  <a:pt x="2877646" y="3941980"/>
                </a:lnTo>
                <a:lnTo>
                  <a:pt x="0" y="3941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60574">
            <a:off x="15906307" y="-755355"/>
            <a:ext cx="3932762" cy="5210670"/>
          </a:xfrm>
          <a:custGeom>
            <a:avLst/>
            <a:gdLst/>
            <a:ahLst/>
            <a:cxnLst/>
            <a:rect l="l" t="t" r="r" b="b"/>
            <a:pathLst>
              <a:path w="4736942" h="6379720">
                <a:moveTo>
                  <a:pt x="0" y="0"/>
                </a:moveTo>
                <a:lnTo>
                  <a:pt x="4736942" y="0"/>
                </a:lnTo>
                <a:lnTo>
                  <a:pt x="4736942" y="6379721"/>
                </a:lnTo>
                <a:lnTo>
                  <a:pt x="0" y="63797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607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3" name="Freeform 3"/>
          <p:cNvSpPr/>
          <p:nvPr/>
        </p:nvSpPr>
        <p:spPr>
          <a:xfrm rot="-68121">
            <a:off x="1534438" y="-63017"/>
            <a:ext cx="14906573" cy="9784132"/>
          </a:xfrm>
          <a:custGeom>
            <a:avLst/>
            <a:gdLst/>
            <a:ahLst/>
            <a:cxnLst/>
            <a:rect l="l" t="t" r="r" b="b"/>
            <a:pathLst>
              <a:path w="14906573" h="9784132">
                <a:moveTo>
                  <a:pt x="0" y="0"/>
                </a:moveTo>
                <a:lnTo>
                  <a:pt x="14906572" y="0"/>
                </a:lnTo>
                <a:lnTo>
                  <a:pt x="14906572" y="9784132"/>
                </a:lnTo>
                <a:lnTo>
                  <a:pt x="0" y="9784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31112">
            <a:off x="16625849" y="3400548"/>
            <a:ext cx="4144837" cy="3914569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840615">
            <a:off x="15574078" y="1003274"/>
            <a:ext cx="2348424" cy="768575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48290" y="8502117"/>
            <a:ext cx="1061203" cy="1061203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3" y="0"/>
                </a:lnTo>
                <a:lnTo>
                  <a:pt x="1061203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8968" y="650873"/>
            <a:ext cx="15717118" cy="8747370"/>
          </a:xfrm>
          <a:custGeom>
            <a:avLst/>
            <a:gdLst/>
            <a:ahLst/>
            <a:cxnLst/>
            <a:rect l="l" t="t" r="r" b="b"/>
            <a:pathLst>
              <a:path w="15717118" h="8747370">
                <a:moveTo>
                  <a:pt x="0" y="0"/>
                </a:moveTo>
                <a:lnTo>
                  <a:pt x="15717118" y="0"/>
                </a:lnTo>
                <a:lnTo>
                  <a:pt x="15717118" y="8747370"/>
                </a:lnTo>
                <a:lnTo>
                  <a:pt x="0" y="8747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755" r="-437" b="-755"/>
            </a:stretch>
          </a:blipFill>
        </p:spPr>
      </p:sp>
      <p:sp>
        <p:nvSpPr>
          <p:cNvPr id="8" name="Freeform 8"/>
          <p:cNvSpPr/>
          <p:nvPr/>
        </p:nvSpPr>
        <p:spPr>
          <a:xfrm rot="-611161">
            <a:off x="1192716" y="307584"/>
            <a:ext cx="862233" cy="1931762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72345">
            <a:off x="689053" y="6449893"/>
            <a:ext cx="1499829" cy="3158683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7616" y="792499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919415" y="8230419"/>
            <a:ext cx="3100546" cy="1746939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5218" y="8112089"/>
            <a:ext cx="2971799" cy="1944837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8" name="Freeform 8"/>
          <p:cNvSpPr/>
          <p:nvPr/>
        </p:nvSpPr>
        <p:spPr>
          <a:xfrm>
            <a:off x="14800998" y="0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-726169">
            <a:off x="17125063" y="6656121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355099">
            <a:off x="17185100" y="3917449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1649417">
            <a:off x="13696570" y="100918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" y="230074"/>
            <a:ext cx="2971800" cy="2144803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6933923" y="27014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9638616">
            <a:off x="12321647" y="-147663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0404339-955E-49B8-BE81-F879B5076A20}"/>
              </a:ext>
            </a:extLst>
          </p:cNvPr>
          <p:cNvSpPr/>
          <p:nvPr/>
        </p:nvSpPr>
        <p:spPr>
          <a:xfrm>
            <a:off x="6252626" y="978422"/>
            <a:ext cx="63401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rgbClr val="C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辦理親職講座調查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E1B96E3-A073-4E8A-8C8A-E60EF8D810F6}"/>
              </a:ext>
            </a:extLst>
          </p:cNvPr>
          <p:cNvSpPr/>
          <p:nvPr/>
        </p:nvSpPr>
        <p:spPr>
          <a:xfrm>
            <a:off x="1828800" y="2174911"/>
            <a:ext cx="15511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/>
              <a:t>每一個孩子都是父母的寶貝，教出樂觀、勇敢與情緒穩定的孩子是我們共同的期待。如何創造親師生三贏的教育環境，需要學校、家庭的共同努力，從家庭建立良好親子關係，營造學校成為社區與家庭的諮詢、支持及學習場所，促進終身學習的學習型社會發展。</a:t>
            </a:r>
          </a:p>
          <a:p>
            <a:r>
              <a:rPr lang="zh-TW" altLang="en-US" sz="2800" dirty="0"/>
              <a:t>         輔導處計畫邀請專業的講師協助提升家長的親職教育知能，也期待課程能貼近家長的需求，能撥空參加，讓我們共同陪伴孩子成長。 ◆◇◆◇◆◇◆◇◆◇◆◇◆◇◆◇◆◇◆◇◆◇◆◇◆◇◆◇◆◇◆◇◆◇◆◇◆◇◆◇◆◇◆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388A9EF-ABBE-40B1-8281-9295F3E1FFAE}"/>
              </a:ext>
            </a:extLst>
          </p:cNvPr>
          <p:cNvSpPr/>
          <p:nvPr/>
        </p:nvSpPr>
        <p:spPr>
          <a:xfrm>
            <a:off x="1570359" y="5074081"/>
            <a:ext cx="9144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/>
              <a:t>講座辦理時間：</a:t>
            </a:r>
            <a:endParaRPr lang="en-US" altLang="zh-TW" sz="3200" dirty="0"/>
          </a:p>
          <a:p>
            <a:r>
              <a:rPr lang="zh-TW" altLang="en-US" sz="3200" dirty="0"/>
              <a:t>□</a:t>
            </a:r>
            <a:r>
              <a:rPr lang="en-US" altLang="zh-TW" sz="3200" dirty="0"/>
              <a:t>10/23(</a:t>
            </a:r>
            <a:r>
              <a:rPr lang="zh-TW" altLang="en-US" sz="3200" dirty="0"/>
              <a:t>三</a:t>
            </a:r>
            <a:r>
              <a:rPr lang="en-US" altLang="zh-TW" sz="3200" dirty="0"/>
              <a:t>)10:00-12:00</a:t>
            </a:r>
          </a:p>
          <a:p>
            <a:r>
              <a:rPr lang="en-US" altLang="zh-TW" sz="3200" dirty="0"/>
              <a:t>□10/25(</a:t>
            </a:r>
            <a:r>
              <a:rPr lang="zh-TW" altLang="en-US" sz="3200" dirty="0"/>
              <a:t>五</a:t>
            </a:r>
            <a:r>
              <a:rPr lang="en-US" altLang="zh-TW" sz="3200" dirty="0"/>
              <a:t>)10:00-12:00</a:t>
            </a:r>
          </a:p>
          <a:p>
            <a:r>
              <a:rPr lang="en-US" altLang="zh-TW" sz="3200" dirty="0"/>
              <a:t>□</a:t>
            </a:r>
            <a:r>
              <a:rPr lang="zh-TW" altLang="en-US" sz="3200" dirty="0"/>
              <a:t>以上兩個時間都無法，但我有意願</a:t>
            </a:r>
            <a:endParaRPr lang="en-US" altLang="zh-TW" sz="3200" dirty="0"/>
          </a:p>
          <a:p>
            <a:r>
              <a:rPr lang="zh-TW" altLang="en-US" sz="3200" dirty="0"/>
              <a:t>    參加，我希望辦理講座的時間</a:t>
            </a:r>
            <a:endParaRPr lang="en-US" altLang="zh-TW" sz="3200" dirty="0"/>
          </a:p>
          <a:p>
            <a:r>
              <a:rPr lang="zh-TW" altLang="en-US" sz="3200" dirty="0"/>
              <a:t>    </a:t>
            </a:r>
            <a:r>
              <a:rPr lang="en-US" altLang="zh-TW" sz="3200" dirty="0"/>
              <a:t>_______________________</a:t>
            </a:r>
            <a:r>
              <a:rPr lang="zh-TW" altLang="en-US" sz="3200" u="sng" dirty="0"/>
              <a:t>            </a:t>
            </a:r>
            <a:endParaRPr lang="en-US" altLang="zh-TW" sz="3200" dirty="0"/>
          </a:p>
          <a:p>
            <a:r>
              <a:rPr lang="zh-TW" altLang="en-US" sz="3200" dirty="0"/>
              <a:t>     </a:t>
            </a:r>
            <a:endParaRPr lang="en-US" altLang="zh-TW" sz="3200" dirty="0"/>
          </a:p>
          <a:p>
            <a:r>
              <a:rPr lang="zh-TW" altLang="en-US" sz="3200" dirty="0"/>
              <a:t>    </a:t>
            </a:r>
            <a:r>
              <a:rPr lang="zh-TW" altLang="en-US" sz="3200" u="sng" dirty="0"/>
              <a:t>                  </a:t>
            </a:r>
            <a:endParaRPr lang="en-US" altLang="zh-TW" sz="3200" dirty="0"/>
          </a:p>
          <a:p>
            <a:r>
              <a:rPr lang="zh-TW" altLang="en-US" sz="3200" dirty="0"/>
              <a:t>  </a:t>
            </a:r>
            <a:endParaRPr lang="en-US" altLang="zh-TW" sz="3200" dirty="0"/>
          </a:p>
          <a:p>
            <a:r>
              <a:rPr lang="zh-TW" altLang="en-US" sz="3200" u="sng" dirty="0"/>
              <a:t>                </a:t>
            </a:r>
            <a:endParaRPr lang="zh-TW" altLang="en-US" sz="3200" dirty="0"/>
          </a:p>
        </p:txBody>
      </p:sp>
      <p:pic>
        <p:nvPicPr>
          <p:cNvPr id="19" name="內容版面配置區 3">
            <a:extLst>
              <a:ext uri="{FF2B5EF4-FFF2-40B4-BE49-F238E27FC236}">
                <a16:creationId xmlns:a16="http://schemas.microsoft.com/office/drawing/2014/main" id="{581CDDD6-898F-4B9C-9B85-0C977CE8FF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98819" y="4852567"/>
            <a:ext cx="3707220" cy="376701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10380EF-DDE7-4F03-927A-1E50C8094BC8}"/>
              </a:ext>
            </a:extLst>
          </p:cNvPr>
          <p:cNvSpPr/>
          <p:nvPr/>
        </p:nvSpPr>
        <p:spPr>
          <a:xfrm>
            <a:off x="10422998" y="8662247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/>
              <a:t>請協助填寫線上問卷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337D7FA1-9AB1-4186-9B86-94338D740C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02233" y="5033393"/>
            <a:ext cx="3243993" cy="40023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312</Words>
  <Application>Microsoft Office PowerPoint</Application>
  <PresentationFormat>自訂</PresentationFormat>
  <Paragraphs>33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5" baseType="lpstr">
      <vt:lpstr>Calibri</vt:lpstr>
      <vt:lpstr>華康中特圓體</vt:lpstr>
      <vt:lpstr>Arial</vt:lpstr>
      <vt:lpstr>芫荽</vt:lpstr>
      <vt:lpstr>เอฟซี โอนิกิริ</vt:lpstr>
      <vt:lpstr>新細明體</vt:lpstr>
      <vt:lpstr>Office Theme</vt:lpstr>
      <vt:lpstr>PowerPoint 簡報</vt:lpstr>
      <vt:lpstr>PowerPoint 簡報</vt:lpstr>
      <vt:lpstr>PowerPoint 簡報</vt:lpstr>
      <vt:lpstr>PowerPoint 簡報</vt:lpstr>
      <vt:lpstr>https://www.youtube.com/watch?v=gbN3Y96FOXk   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Project</dc:title>
  <dc:creator>Administrator</dc:creator>
  <cp:lastModifiedBy>Administrator</cp:lastModifiedBy>
  <cp:revision>39</cp:revision>
  <dcterms:created xsi:type="dcterms:W3CDTF">2006-08-16T00:00:00Z</dcterms:created>
  <dcterms:modified xsi:type="dcterms:W3CDTF">2024-09-10T04:12:23Z</dcterms:modified>
  <dc:identifier>DAGO75OJI-4</dc:identifier>
</cp:coreProperties>
</file>